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theme/theme12.xml" ContentType="application/vnd.openxmlformats-officedocument.theme+xml"/>
  <Override PartName="/ppt/slideLayouts/slideLayout40.xml" ContentType="application/vnd.openxmlformats-officedocument.presentationml.slideLayout+xml"/>
  <Override PartName="/ppt/theme/theme1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5.xml" ContentType="application/vnd.openxmlformats-officedocument.theme+xml"/>
  <Override PartName="/ppt/slideLayouts/slideLayout57.xml" ContentType="application/vnd.openxmlformats-officedocument.presentationml.slideLayout+xml"/>
  <Override PartName="/ppt/theme/theme1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0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1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3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88" r:id="rId3"/>
    <p:sldMasterId id="2147483690" r:id="rId4"/>
    <p:sldMasterId id="2147483692" r:id="rId5"/>
    <p:sldMasterId id="2147483694" r:id="rId6"/>
    <p:sldMasterId id="2147483736" r:id="rId7"/>
    <p:sldMasterId id="2147483738" r:id="rId8"/>
    <p:sldMasterId id="2147483752" r:id="rId9"/>
    <p:sldMasterId id="2147483829" r:id="rId10"/>
    <p:sldMasterId id="2147483834" r:id="rId11"/>
    <p:sldMasterId id="2147483836" r:id="rId12"/>
    <p:sldMasterId id="2147483840" r:id="rId13"/>
    <p:sldMasterId id="2147483842" r:id="rId14"/>
    <p:sldMasterId id="2147483848" r:id="rId15"/>
    <p:sldMasterId id="2147483862" r:id="rId16"/>
    <p:sldMasterId id="2147483864" r:id="rId17"/>
    <p:sldMasterId id="2147483879" r:id="rId18"/>
    <p:sldMasterId id="2147483884" r:id="rId19"/>
    <p:sldMasterId id="2147483899" r:id="rId20"/>
    <p:sldMasterId id="2147483903" r:id="rId21"/>
    <p:sldMasterId id="2147483907" r:id="rId22"/>
    <p:sldMasterId id="2147483913" r:id="rId23"/>
    <p:sldMasterId id="2147483926" r:id="rId24"/>
  </p:sldMasterIdLst>
  <p:notesMasterIdLst>
    <p:notesMasterId r:id="rId43"/>
  </p:notesMasterIdLst>
  <p:sldIdLst>
    <p:sldId id="256" r:id="rId25"/>
    <p:sldId id="261" r:id="rId26"/>
    <p:sldId id="273" r:id="rId27"/>
    <p:sldId id="274" r:id="rId28"/>
    <p:sldId id="276" r:id="rId29"/>
    <p:sldId id="270" r:id="rId30"/>
    <p:sldId id="271" r:id="rId31"/>
    <p:sldId id="267" r:id="rId32"/>
    <p:sldId id="277" r:id="rId33"/>
    <p:sldId id="278" r:id="rId34"/>
    <p:sldId id="279" r:id="rId35"/>
    <p:sldId id="264" r:id="rId36"/>
    <p:sldId id="280" r:id="rId37"/>
    <p:sldId id="285" r:id="rId38"/>
    <p:sldId id="282" r:id="rId39"/>
    <p:sldId id="266" r:id="rId40"/>
    <p:sldId id="284" r:id="rId41"/>
    <p:sldId id="269" r:id="rId4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0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43588-67C8-45B2-B46D-9FCFD54A77DA}" type="datetimeFigureOut">
              <a:rPr lang="es-CO" smtClean="0"/>
              <a:t>09/05/2017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607AA-A665-45E6-A879-80ECAE9D73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492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Those countries includes questions on disabilities in a source of data use to calculate the MPI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07AA-A665-45E6-A879-80ECAE9D739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949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07AA-A665-45E6-A879-80ECAE9D739B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696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Except Cambodia and Mexico </a:t>
            </a:r>
            <a:r>
              <a:rPr lang="en-GB" dirty="0" err="1"/>
              <a:t>PwD</a:t>
            </a:r>
            <a:r>
              <a:rPr lang="en-GB" dirty="0"/>
              <a:t> and their families have higher levels of severe multidimensional poverty.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07AA-A665-45E6-A879-80ECAE9D739B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503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BC50-1830-44F0-BDDC-C3D2E2DAE89D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4F44-968C-9548-B99C-7386D5E523D3}" type="datetimeFigureOut">
              <a:rPr lang="en-US" smtClean="0">
                <a:solidFill>
                  <a:srgbClr val="000000"/>
                </a:solidFill>
              </a:rPr>
              <a:pPr/>
              <a:t>5/9/2017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3B11-EA09-9C46-B8D3-AD5B89942C85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282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6875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37D0E-4A4F-4307-8994-C1891D747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87302"/>
      </p:ext>
    </p:extLst>
  </p:cSld>
  <p:clrMapOvr>
    <a:masterClrMapping/>
  </p:clrMapOvr>
  <p:transition spd="slow"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2568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5634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0435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9513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DF1749-96DE-4B7F-AEED-74927F145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14334"/>
      </p:ext>
    </p:extLst>
  </p:cSld>
  <p:clrMapOvr>
    <a:masterClrMapping/>
  </p:clrMapOvr>
  <p:transition spd="slow">
    <p:wipe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8709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401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5934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1720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9147267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2934C-1C90-48FC-9CC6-1E54E5E6F8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72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7CB5-C75D-4DE0-B772-871A779A0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258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DA80-2883-49E4-973D-C189F3ADEF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356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4DB63-DB2B-4072-A782-42CDFF3F68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38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5C8A-E45B-438E-AFA3-431F286665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795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FEAC7-E32C-4E0D-89BD-E34A33883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239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50CA7-8A78-4765-A6ED-872F2BD368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3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BB19-730A-4D04-9ED8-465AA62F6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63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D1EC2-BA5B-480B-BEB5-281DD4643D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69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8DDE-B824-4765-A874-080F34DEE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669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6DA2-5490-490C-80AC-42616B8DE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554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02CF2-DEAC-4F28-AB26-94B88051B5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2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0D175-28BA-48CB-B245-9727E2A7D3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291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5DF8112-1816-4A3D-BE60-60BDA94556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8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042-DBAA-4110-8CD7-C8E0EBF9B1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BC50-1830-44F0-BDDC-C3D2E2DAE89D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0" y="4572000"/>
            <a:ext cx="3048000" cy="6096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5105400"/>
            <a:ext cx="3048000" cy="3810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folHlink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75225"/>
            <a:ext cx="8534400" cy="1349375"/>
          </a:xfr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518025"/>
            <a:ext cx="8534400" cy="444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096000" cy="50323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524000"/>
            <a:ext cx="2973388" cy="5873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2163762"/>
            <a:ext cx="29733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535113"/>
            <a:ext cx="3048000" cy="5855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174875"/>
            <a:ext cx="304800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248400" cy="838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BC50-1830-44F0-BDDC-C3D2E2DAE89D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90600"/>
            <a:ext cx="434340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648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6600" y="990600"/>
            <a:ext cx="5486400" cy="3581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257800"/>
            <a:ext cx="5486400" cy="5334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914400"/>
            <a:ext cx="1504950" cy="4876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914400"/>
            <a:ext cx="4362450" cy="4876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6BC50-1830-44F0-BDDC-C3D2E2DAE89D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054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E5137D0E-4A4F-4307-8994-C1891D747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625"/>
      </p:ext>
    </p:extLst>
  </p:cSld>
  <p:clrMapOvr>
    <a:masterClrMapping/>
  </p:clrMapOvr>
  <p:transition spd="slow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56F3-4731-48E2-9359-0C4944E92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44638"/>
      </p:ext>
    </p:extLst>
  </p:cSld>
  <p:clrMapOvr>
    <a:masterClrMapping/>
  </p:clrMapOvr>
  <p:transition spd="slow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8951719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3B97-9B5E-4BBB-AD79-3E7006E8B8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49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9CAE-447F-491F-8263-E7E3A1A916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8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4538B-1201-4908-9917-A2A8F4C9D8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76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9CAE-447F-491F-8263-E7E3A1A916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09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3B97-9B5E-4BBB-AD79-3E7006E8B8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09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BC17A-99A1-4039-B11F-5A152C5DAA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27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9BA3A-5D6C-45D5-8C8B-E7D64C4C13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92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9D6E-0171-4AB3-8A9A-B1D8E8588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63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D0F63-1363-41AD-9C63-65AE0B0F12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68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8CD3-9FBF-485F-9418-90A7CE5B38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78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2306-8EA2-46F6-8920-5CA324B31F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91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53B37-2520-4AD7-8AFE-58F5892ACB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55A4-39D4-4E6A-8649-C8C55FA57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74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ADD14-BEAA-4A60-BD28-CA990BEA27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355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BF85-95EC-43B3-A7A0-852AA67435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44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B80D4-CE2A-4DC3-9C8D-B4A15E0E60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72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7869-D9F0-4E6E-A8D7-691FBAC8E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472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D63-FF7E-4148-867E-3ACE531C1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22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3DDA-72B9-42D2-89E5-FB7887A65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78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4538B-1201-4908-9917-A2A8F4C9D8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63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E476A-E7C4-40E0-9DF0-F8BC3514CD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14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6E132-E85F-4D1B-A70C-9B9EAFFDE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2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9E7C9-4ACF-42E9-B450-F7ED4B2C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44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7BB48-4FCC-4E08-B470-9F7DFE8F1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361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61756-C084-4EC3-91CA-13CB0DF46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372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D4672-F874-4012-A5FF-06A81018BF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456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87F91-9D82-4F38-9E3E-9AE4876DC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593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3378-9696-46F2-94BA-44458178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50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DF36D-C0D2-4CB5-9916-9436E4960E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549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B7C49-1EDC-46DF-B2A5-6E5D7A807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63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32B6-19D7-43F0-844F-44A4EB0F57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182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C755D-BDEF-4B60-ACD9-1AB9463178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1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F5FB3-22AE-4DEF-8B51-EC1AF7523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30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491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C7C51-131A-48C1-B3E2-E4CE5FB96F24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1603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27FE25-01C5-4412-9993-F6CAC3D6509F}" type="slidenum">
              <a:rPr lang="en-US" altLang="en-US">
                <a:solidFill>
                  <a:srgbClr val="000000"/>
                </a:solidFill>
              </a:rPr>
              <a:pPr/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29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C6534C-4167-4D34-A1B7-43531479A839}" type="slidenum">
              <a:rPr lang="en-US" altLang="en-US">
                <a:solidFill>
                  <a:srgbClr val="000000"/>
                </a:solidFill>
              </a:rPr>
              <a:pPr/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664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AE6BB6-5306-4B98-A824-BAE27D6279BF}" type="slidenum">
              <a:rPr lang="en-US" altLang="en-US">
                <a:solidFill>
                  <a:srgbClr val="000000"/>
                </a:solidFill>
              </a:rPr>
              <a:pPr/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16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C73F1-7183-4310-BB8F-2C8E6A2D00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4538B-1201-4908-9917-A2A8F4C9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980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5A34-FBF7-4BC5-8C88-D754A4D75D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276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47239-471E-4361-814B-AD1DEADC9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8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F254-6E8B-43C6-9139-6DA48DB2F1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09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646B1-1F20-405D-A9BC-F7A73EC9A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957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9CE58-BD57-4AA6-8BC3-62B8575E49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525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AABB5-6586-40BA-8C97-8B6AB228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924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BE5C2-D0AB-47A3-85D6-BD7E2B7DF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37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6FA4F-070E-4494-8949-96496941E4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455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D134-CEAC-461B-A85F-4DA1F7A0E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83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E93E-A5DC-4AD5-90CD-59B516BF8C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907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23978-D3DA-4547-91BD-3892573A9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908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90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9CAE-447F-491F-8263-E7E3A1A916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3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3B97-9B5E-4BBB-AD79-3E7006E8B8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017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BC17A-99A1-4039-B11F-5A152C5DAA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741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F0DE0-98BF-4D45-9472-E37E67ADA3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91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70F76D-8026-43C6-8460-42BED0B5D3C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20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B4743-CC7B-4FA6-A8A8-0A5B5DCAE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691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F0DE0-98BF-4D45-9472-E37E67ADA3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10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B4743-CC7B-4FA6-A8A8-0A5B5DCAE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96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D9C4ED-E139-40C0-AB78-56052793042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6578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0501-2434-4090-8243-72C797DC8B10}" type="datetimeFigureOut">
              <a:rPr lang="en-GB">
                <a:solidFill>
                  <a:srgbClr val="000000"/>
                </a:solidFill>
              </a:rPr>
              <a:pPr>
                <a:defRPr/>
              </a:pPr>
              <a:t>09/05/2017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69823-41B9-4E8D-B49E-8BF6BC9C8E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9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9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7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6.pn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8.png"/><Relationship Id="rId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6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6BC50-1830-44F0-BDDC-C3D2E2DAE89D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fld id="{50A6BC50-1830-44F0-BDDC-C3D2E2DAE89D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4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p:transition spd="slow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fld id="{5C1ADA30-9B9A-428C-BD57-D7DFFA47104D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fld id="{5C1ADA30-9B9A-428C-BD57-D7DFFA47104D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0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fld id="{5C1ADA30-9B9A-428C-BD57-D7DFFA47104D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fld id="{5C1ADA30-9B9A-428C-BD57-D7DFFA47104D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0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3A22E5B0-B7C2-48AC-8C88-6C2D4BE9E0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fld id="{5C1ADA30-9B9A-428C-BD57-D7DFFA47104D}" type="slidenum">
              <a:rPr lang="en-US">
                <a:solidFill>
                  <a:srgbClr val="000000"/>
                </a:solidFill>
                <a:sym typeface="Gill Sans" charset="0"/>
              </a:rPr>
              <a:pPr eaLnBrk="0" hangingPunct="0">
                <a:defRPr/>
              </a:pPr>
              <a:t>‹Nº›</a:t>
            </a:fld>
            <a:endParaRPr lang="en-US">
              <a:solidFill>
                <a:srgbClr val="0000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3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55A7F05-B1CE-42C7-BEF7-07382804177E}" type="slidenum">
              <a:rPr lang="en-US">
                <a:solidFill>
                  <a:srgbClr val="000000"/>
                </a:solidFill>
                <a:latin typeface="Garamond" pitchFamily="18" charset="0"/>
                <a:ea typeface="MS PGothic" pitchFamily="34" charset="-128"/>
                <a:sym typeface="Gill Sans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Garamond" pitchFamily="18" charset="0"/>
              <a:ea typeface="MS PGothic" pitchFamily="34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8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Editar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hangingPunct="0"/>
            <a:fld id="{C12FE2A0-C0FB-4357-A557-067B898E04D0}" type="slidenum">
              <a:rPr lang="en-US" altLang="en-US" smtClean="0">
                <a:latin typeface="Times" panose="02020603050405020304" pitchFamily="18" charset="0"/>
              </a:rPr>
              <a:pPr eaLnBrk="0" hangingPunct="0"/>
              <a:t>‹Nº›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7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DEC0039C-A9E5-4C16-B8EC-377495A768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fld id="{5C1ADA30-9B9A-428C-BD57-D7DFFA47104D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 eaLnBrk="0" hangingPunct="0">
                <a:defRPr/>
              </a:pPr>
              <a:t>‹Nº›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6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  <a:sym typeface="Gill San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  <a:sym typeface="Gill Sans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1ED9956D-23F9-48E6-B9A1-ED09FE437602}" type="slidenum">
              <a:rPr lang="en-US" smtClean="0">
                <a:solidFill>
                  <a:srgbClr val="000000"/>
                </a:solidFill>
                <a:ea typeface="MS PGothic" pitchFamily="34" charset="-128"/>
                <a:sym typeface="Gill Sans" charset="0"/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  <a:ea typeface="MS PGothic" pitchFamily="34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aramond" panose="02020404030301010803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aramond" panose="02020404030301010803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aramond" panose="02020404030301010803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anose="02020404030301010803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ED9956D-23F9-48E6-B9A1-ED09FE437602}" type="slidenum">
              <a:rPr lang="en-US" smtClean="0">
                <a:solidFill>
                  <a:srgbClr val="000000"/>
                </a:solidFill>
                <a:sym typeface="Gill Sans" charset="0"/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7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467475"/>
            <a:ext cx="258762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Garamond" panose="02020404030301010803" pitchFamily="18" charset="0"/>
                <a:cs typeface="Times New Roman" pitchFamily="18" charset="0"/>
                <a:sym typeface="Arial" charset="0"/>
              </a:defRPr>
            </a:lvl1pPr>
          </a:lstStyle>
          <a:p>
            <a:fld id="{36495E13-A207-4C68-8814-3F6299CC69E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3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ransition spd="slow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Garamond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Garamond" pitchFamily="18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aramond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DB25EE4-A5FC-4A8A-A0A4-69E88E4D62B7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53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aramond" pitchFamily="18" charset="0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aramond" pitchFamily="18" charset="0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aramond" pitchFamily="18" charset="0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812" r:id="rId2"/>
    <p:sldLayoutId id="2147483813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914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1828800"/>
            <a:ext cx="601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6">
              <a:lumMod val="40000"/>
              <a:lumOff val="6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How poor are People with Disabilities around the Globe?  </a:t>
            </a:r>
            <a:br>
              <a:rPr lang="en-GB" sz="3600" b="1" dirty="0">
                <a:latin typeface="Garamond" panose="02020404030301010803" pitchFamily="18" charset="0"/>
              </a:rPr>
            </a:br>
            <a:r>
              <a:rPr lang="es-CO" sz="2800" b="1" dirty="0">
                <a:latin typeface="Garamond" panose="02020404030301010803" pitchFamily="18" charset="0"/>
              </a:rPr>
              <a:t>A Multidimensional </a:t>
            </a:r>
            <a:r>
              <a:rPr lang="es-CO" sz="2800" b="1" dirty="0" err="1">
                <a:latin typeface="Garamond" panose="02020404030301010803" pitchFamily="18" charset="0"/>
              </a:rPr>
              <a:t>Perspective</a:t>
            </a:r>
            <a:endParaRPr lang="es-CO" sz="3600" b="1" dirty="0">
              <a:latin typeface="Garamond" panose="02020404030301010803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443711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Dra. Monica Pinilla Roncancio</a:t>
            </a:r>
          </a:p>
        </p:txBody>
      </p:sp>
    </p:spTree>
    <p:extLst>
      <p:ext uri="{BB962C8B-B14F-4D97-AF65-F5344CB8AC3E}">
        <p14:creationId xmlns:p14="http://schemas.microsoft.com/office/powerpoint/2010/main" val="1773344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Garamond" panose="02020404030301010803" pitchFamily="18" charset="0"/>
              </a:rPr>
              <a:t>Severity of MP</a:t>
            </a:r>
            <a:endParaRPr lang="es-CO" b="1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612311"/>
              </p:ext>
            </p:extLst>
          </p:nvPr>
        </p:nvGraphicFramePr>
        <p:xfrm>
          <a:off x="457200" y="1124744"/>
          <a:ext cx="8229601" cy="55362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8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35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69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693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55853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970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855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9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28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289" marR="45289" marT="0" marB="0" anchor="b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Garamond" panose="02020404030301010803" pitchFamily="18" charset="0"/>
                        </a:rPr>
                        <a:t>Severe Multidimensional Poverty </a:t>
                      </a:r>
                      <a:endParaRPr lang="es-CO" sz="32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9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CO" sz="3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Garamond" panose="02020404030301010803" pitchFamily="18" charset="0"/>
                        </a:rPr>
                        <a:t>People living in households </a:t>
                      </a:r>
                      <a:r>
                        <a:rPr lang="en-GB" sz="1600" b="1" u="sng" dirty="0">
                          <a:effectLst/>
                          <a:latin typeface="Garamond" panose="02020404030301010803" pitchFamily="18" charset="0"/>
                        </a:rPr>
                        <a:t>with</a:t>
                      </a:r>
                      <a:r>
                        <a:rPr lang="en-GB" sz="1600" b="1" dirty="0">
                          <a:effectLst/>
                          <a:latin typeface="Garamond" panose="02020404030301010803" pitchFamily="18" charset="0"/>
                        </a:rPr>
                        <a:t> members with disability</a:t>
                      </a:r>
                      <a:endParaRPr lang="es-CO" sz="32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Garamond" panose="02020404030301010803" pitchFamily="18" charset="0"/>
                        </a:rPr>
                        <a:t>Confidence </a:t>
                      </a:r>
                      <a:endParaRPr lang="es-CO" sz="3200" b="1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Garamond" panose="02020404030301010803" pitchFamily="18" charset="0"/>
                        </a:rPr>
                        <a:t>Interval 95%</a:t>
                      </a:r>
                      <a:endParaRPr lang="es-CO" sz="32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Garamond" panose="02020404030301010803" pitchFamily="18" charset="0"/>
                        </a:rPr>
                        <a:t>People living in households </a:t>
                      </a:r>
                      <a:r>
                        <a:rPr lang="en-GB" sz="1600" b="1" u="sng" dirty="0">
                          <a:effectLst/>
                          <a:latin typeface="Garamond" panose="02020404030301010803" pitchFamily="18" charset="0"/>
                        </a:rPr>
                        <a:t>without </a:t>
                      </a:r>
                      <a:r>
                        <a:rPr lang="en-GB" sz="1600" b="1" dirty="0">
                          <a:effectLst/>
                          <a:latin typeface="Garamond" panose="02020404030301010803" pitchFamily="18" charset="0"/>
                        </a:rPr>
                        <a:t>members with disability</a:t>
                      </a:r>
                      <a:endParaRPr lang="es-CO" sz="32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Garamond" panose="02020404030301010803" pitchFamily="18" charset="0"/>
                        </a:rPr>
                        <a:t>Confidence </a:t>
                      </a:r>
                      <a:endParaRPr lang="es-CO" sz="3200" b="1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Garamond" panose="02020404030301010803" pitchFamily="18" charset="0"/>
                        </a:rPr>
                        <a:t>Interval 95%</a:t>
                      </a:r>
                      <a:endParaRPr lang="es-CO" sz="32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Cambodia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9.1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7.1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11.6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10.9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9.7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12.2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Cameroon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41.7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38.1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45.3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33.7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31.5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36.1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Chad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70.3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67.0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73.6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66.3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64.6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68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Colombia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1.2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0.95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1.6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1.1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0.9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1.3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1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Dominican Republic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0.4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0.02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0.7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0.6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0.3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0.8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Ecuador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0.7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0.45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1.0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0.36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0.3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0.44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Egypt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8.7*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2.5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25.9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0.5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0.4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0.7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Gambia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42.2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34.2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50.6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35.9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32.3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39.6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Mexico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0.3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0.2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0.5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0.4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0.32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0.5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Uganda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43.4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36.6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50.5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37.2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34.1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40.43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Yemen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24.8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22.3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27.5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22.8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aramond" panose="02020404030301010803" pitchFamily="18" charset="0"/>
                        </a:rPr>
                        <a:t>20.9</a:t>
                      </a:r>
                      <a:endParaRPr lang="es-CO" sz="3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aramond" panose="02020404030301010803" pitchFamily="18" charset="0"/>
                        </a:rPr>
                        <a:t>24.9</a:t>
                      </a:r>
                      <a:endParaRPr lang="es-CO" sz="3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89" marR="45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7694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>
                <a:latin typeface="Garamond" panose="02020404030301010803" pitchFamily="18" charset="0"/>
              </a:rPr>
              <a:t>Destitution</a:t>
            </a:r>
            <a:r>
              <a:rPr lang="en-GB" dirty="0"/>
              <a:t> </a:t>
            </a:r>
            <a:endParaRPr lang="es-CO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022018"/>
              </p:ext>
            </p:extLst>
          </p:nvPr>
        </p:nvGraphicFramePr>
        <p:xfrm>
          <a:off x="457200" y="980728"/>
          <a:ext cx="8435279" cy="53723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xmlns="" val="3869771558"/>
                    </a:ext>
                  </a:extLst>
                </a:gridCol>
                <a:gridCol w="784042">
                  <a:extLst>
                    <a:ext uri="{9D8B030D-6E8A-4147-A177-3AD203B41FA5}">
                      <a16:colId xmlns:a16="http://schemas.microsoft.com/office/drawing/2014/main" xmlns="" val="2814861816"/>
                    </a:ext>
                  </a:extLst>
                </a:gridCol>
                <a:gridCol w="937253">
                  <a:extLst>
                    <a:ext uri="{9D8B030D-6E8A-4147-A177-3AD203B41FA5}">
                      <a16:colId xmlns:a16="http://schemas.microsoft.com/office/drawing/2014/main" xmlns="" val="706327348"/>
                    </a:ext>
                  </a:extLst>
                </a:gridCol>
                <a:gridCol w="1405880">
                  <a:extLst>
                    <a:ext uri="{9D8B030D-6E8A-4147-A177-3AD203B41FA5}">
                      <a16:colId xmlns:a16="http://schemas.microsoft.com/office/drawing/2014/main" xmlns="" val="245906227"/>
                    </a:ext>
                  </a:extLst>
                </a:gridCol>
                <a:gridCol w="693151">
                  <a:extLst>
                    <a:ext uri="{9D8B030D-6E8A-4147-A177-3AD203B41FA5}">
                      <a16:colId xmlns:a16="http://schemas.microsoft.com/office/drawing/2014/main" xmlns="" val="2859743933"/>
                    </a:ext>
                  </a:extLst>
                </a:gridCol>
                <a:gridCol w="712729">
                  <a:extLst>
                    <a:ext uri="{9D8B030D-6E8A-4147-A177-3AD203B41FA5}">
                      <a16:colId xmlns:a16="http://schemas.microsoft.com/office/drawing/2014/main" xmlns="" val="3777625533"/>
                    </a:ext>
                  </a:extLst>
                </a:gridCol>
                <a:gridCol w="1289705">
                  <a:extLst>
                    <a:ext uri="{9D8B030D-6E8A-4147-A177-3AD203B41FA5}">
                      <a16:colId xmlns:a16="http://schemas.microsoft.com/office/drawing/2014/main" xmlns="" val="940688996"/>
                    </a:ext>
                  </a:extLst>
                </a:gridCol>
                <a:gridCol w="770167">
                  <a:extLst>
                    <a:ext uri="{9D8B030D-6E8A-4147-A177-3AD203B41FA5}">
                      <a16:colId xmlns:a16="http://schemas.microsoft.com/office/drawing/2014/main" xmlns="" val="4060208313"/>
                    </a:ext>
                  </a:extLst>
                </a:gridCol>
                <a:gridCol w="751888">
                  <a:extLst>
                    <a:ext uri="{9D8B030D-6E8A-4147-A177-3AD203B41FA5}">
                      <a16:colId xmlns:a16="http://schemas.microsoft.com/office/drawing/2014/main" xmlns="" val="3597350979"/>
                    </a:ext>
                  </a:extLst>
                </a:gridCol>
              </a:tblGrid>
              <a:tr h="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</a:rPr>
                        <a:t>Incidence Destitution</a:t>
                      </a:r>
                      <a:endParaRPr lang="es-CO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463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</a:rPr>
                        <a:t>Country </a:t>
                      </a:r>
                      <a:endParaRPr lang="es-CO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</a:rPr>
                        <a:t>All households</a:t>
                      </a:r>
                      <a:endParaRPr lang="es-CO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</a:rPr>
                        <a:t>Number of people living in households with disabled members destitute</a:t>
                      </a:r>
                      <a:endParaRPr lang="es-CO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</a:rPr>
                        <a:t>People living in households </a:t>
                      </a:r>
                      <a:r>
                        <a:rPr lang="en-GB" sz="1400" b="1" u="sng" dirty="0">
                          <a:effectLst/>
                          <a:latin typeface="Garamond" panose="02020404030301010803" pitchFamily="18" charset="0"/>
                        </a:rPr>
                        <a:t>with </a:t>
                      </a: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</a:rPr>
                        <a:t>disabled members</a:t>
                      </a:r>
                      <a:endParaRPr lang="es-CO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</a:rPr>
                        <a:t>Confidence</a:t>
                      </a:r>
                      <a:endParaRPr lang="es-CO" sz="1400" b="1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</a:rPr>
                        <a:t>Interval</a:t>
                      </a:r>
                      <a:endParaRPr lang="es-CO" sz="1400" b="1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</a:rPr>
                        <a:t> 95%</a:t>
                      </a:r>
                      <a:endParaRPr lang="es-CO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Garamond" panose="02020404030301010803" pitchFamily="18" charset="0"/>
                        </a:rPr>
                        <a:t>People living in households </a:t>
                      </a:r>
                      <a:r>
                        <a:rPr lang="en-GB" sz="1400" b="1" u="sng">
                          <a:effectLst/>
                          <a:latin typeface="Garamond" panose="02020404030301010803" pitchFamily="18" charset="0"/>
                        </a:rPr>
                        <a:t>without </a:t>
                      </a:r>
                      <a:r>
                        <a:rPr lang="en-GB" sz="1400" b="1">
                          <a:effectLst/>
                          <a:latin typeface="Garamond" panose="02020404030301010803" pitchFamily="18" charset="0"/>
                        </a:rPr>
                        <a:t>disabled members</a:t>
                      </a:r>
                      <a:endParaRPr lang="es-CO" sz="1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</a:rPr>
                        <a:t>Confidence</a:t>
                      </a:r>
                      <a:endParaRPr lang="es-CO" sz="1400" b="1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</a:rPr>
                        <a:t>Interval</a:t>
                      </a:r>
                      <a:endParaRPr lang="es-CO" sz="1400" b="1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</a:rPr>
                        <a:t>95%</a:t>
                      </a:r>
                      <a:endParaRPr lang="es-CO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164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Garamond" panose="02020404030301010803" pitchFamily="18" charset="0"/>
                        </a:rPr>
                        <a:t>Cambodia</a:t>
                      </a:r>
                      <a:endParaRPr lang="es-CO" sz="1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9.8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9.9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5607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Garamond" panose="02020404030301010803" pitchFamily="18" charset="0"/>
                        </a:rPr>
                        <a:t>Cameroon</a:t>
                      </a:r>
                      <a:endParaRPr lang="es-CO" sz="1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29.3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34.1*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25.5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29.8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4606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Garamond" panose="02020404030301010803" pitchFamily="18" charset="0"/>
                        </a:rPr>
                        <a:t>Chad</a:t>
                      </a:r>
                      <a:endParaRPr lang="es-CO" sz="1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62.3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8001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65.7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61.5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63.5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068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Garamond" panose="02020404030301010803" pitchFamily="18" charset="0"/>
                        </a:rPr>
                        <a:t>Colombia</a:t>
                      </a:r>
                      <a:endParaRPr lang="es-CO" sz="1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1561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Garamond" panose="02020404030301010803" pitchFamily="18" charset="0"/>
                        </a:rPr>
                        <a:t>Dominican Republic</a:t>
                      </a:r>
                      <a:endParaRPr lang="es-CO" sz="1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1087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Garamond" panose="02020404030301010803" pitchFamily="18" charset="0"/>
                        </a:rPr>
                        <a:t>Ecuador</a:t>
                      </a:r>
                      <a:endParaRPr lang="es-CO" sz="1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1.15*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323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Garamond" panose="02020404030301010803" pitchFamily="18" charset="0"/>
                        </a:rPr>
                        <a:t>Egypt</a:t>
                      </a:r>
                      <a:endParaRPr lang="es-CO" sz="1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268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Garamond" panose="02020404030301010803" pitchFamily="18" charset="0"/>
                        </a:rPr>
                        <a:t>Gambia</a:t>
                      </a:r>
                      <a:endParaRPr lang="es-CO" sz="1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24.5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1277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27.8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19.7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35.8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23.9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20.5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27.2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0046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Garamond" panose="02020404030301010803" pitchFamily="18" charset="0"/>
                        </a:rPr>
                        <a:t>Mexico</a:t>
                      </a:r>
                      <a:endParaRPr lang="es-CO" sz="1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0873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Garamond" panose="02020404030301010803" pitchFamily="18" charset="0"/>
                        </a:rPr>
                        <a:t>Uganda </a:t>
                      </a:r>
                      <a:endParaRPr lang="es-CO" sz="1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29.8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32.2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39.1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29.3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26.3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32.2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5778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</a:rPr>
                        <a:t>Yemen</a:t>
                      </a:r>
                      <a:endParaRPr lang="es-CO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18.7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5,006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21.1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24.3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16.2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19.8</a:t>
                      </a:r>
                      <a:endParaRPr lang="es-CO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342714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 bwMode="auto">
          <a:xfrm>
            <a:off x="3275856" y="1196752"/>
            <a:ext cx="1398983" cy="5156330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583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Georgia" pitchFamily="18" charset="0"/>
              </a:rPr>
              <a:t>Results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GB" b="1" dirty="0">
                <a:latin typeface="Georgia" panose="02040502050405020303" pitchFamily="18" charset="0"/>
              </a:rPr>
              <a:t>Uganda</a:t>
            </a:r>
          </a:p>
          <a:p>
            <a:pPr marL="0" indent="0">
              <a:buNone/>
            </a:pPr>
            <a:r>
              <a:rPr lang="en-GB" dirty="0">
                <a:latin typeface="Georgia" panose="02040502050405020303" pitchFamily="18" charset="0"/>
              </a:rPr>
              <a:t>Disaggregating the data in three groups </a:t>
            </a:r>
          </a:p>
          <a:p>
            <a:pPr marL="514350" indent="-514350">
              <a:buAutoNum type="arabicPeriod"/>
            </a:pPr>
            <a:r>
              <a:rPr lang="en-GB" dirty="0">
                <a:latin typeface="Georgia" panose="02040502050405020303" pitchFamily="18" charset="0"/>
              </a:rPr>
              <a:t>People without disabilities</a:t>
            </a:r>
          </a:p>
          <a:p>
            <a:pPr marL="514350" indent="-514350">
              <a:buAutoNum type="arabicPeriod"/>
            </a:pPr>
            <a:r>
              <a:rPr lang="en-GB" dirty="0">
                <a:latin typeface="Georgia" panose="02040502050405020303" pitchFamily="18" charset="0"/>
              </a:rPr>
              <a:t>People with moderate disabilities</a:t>
            </a:r>
          </a:p>
          <a:p>
            <a:pPr marL="514350" indent="-514350">
              <a:buAutoNum type="arabicPeriod"/>
            </a:pPr>
            <a:r>
              <a:rPr lang="en-GB" dirty="0">
                <a:latin typeface="Georgia" panose="02040502050405020303" pitchFamily="18" charset="0"/>
              </a:rPr>
              <a:t>People with severe/total disabilities </a:t>
            </a:r>
          </a:p>
          <a:p>
            <a:pPr marL="514350" indent="-514350">
              <a:buAutoNum type="arabicPeriod"/>
            </a:pPr>
            <a:endParaRPr lang="en-GB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es-CO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875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Georgia" pitchFamily="18" charset="0"/>
              </a:rPr>
              <a:t>Results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GB" b="1" dirty="0">
                <a:latin typeface="Georgia" panose="02040502050405020303" pitchFamily="18" charset="0"/>
              </a:rPr>
              <a:t>Uganda</a:t>
            </a:r>
          </a:p>
          <a:p>
            <a:pPr marL="514350" indent="-514350">
              <a:buAutoNum type="arabicPeriod"/>
            </a:pPr>
            <a:endParaRPr lang="en-GB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es-CO" dirty="0">
              <a:latin typeface="Georgia" panose="02040502050405020303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672147"/>
              </p:ext>
            </p:extLst>
          </p:nvPr>
        </p:nvGraphicFramePr>
        <p:xfrm>
          <a:off x="1187624" y="2560638"/>
          <a:ext cx="7056786" cy="184603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352262">
                  <a:extLst>
                    <a:ext uri="{9D8B030D-6E8A-4147-A177-3AD203B41FA5}">
                      <a16:colId xmlns:a16="http://schemas.microsoft.com/office/drawing/2014/main" xmlns="" val="3875551322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73712112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769997421"/>
                    </a:ext>
                  </a:extLst>
                </a:gridCol>
              </a:tblGrid>
              <a:tr h="344820">
                <a:tc>
                  <a:txBody>
                    <a:bodyPr/>
                    <a:lstStyle/>
                    <a:p>
                      <a:pPr algn="l" fontAlgn="b"/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Garamond" panose="02020404030301010803" pitchFamily="18" charset="0"/>
                        </a:rPr>
                        <a:t>H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Garamond" panose="02020404030301010803" pitchFamily="18" charset="0"/>
                        </a:rPr>
                        <a:t>D</a:t>
                      </a:r>
                      <a:r>
                        <a:rPr lang="es-CO" sz="1800" b="1" u="none" strike="noStrike" dirty="0" err="1">
                          <a:effectLst/>
                          <a:latin typeface="Garamond" panose="02020404030301010803" pitchFamily="18" charset="0"/>
                        </a:rPr>
                        <a:t>estitution</a:t>
                      </a:r>
                      <a:r>
                        <a:rPr lang="es-CO" sz="1800" b="1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9378110"/>
                  </a:ext>
                </a:extLst>
              </a:tr>
              <a:tr h="3448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Garamond" panose="02020404030301010803" pitchFamily="18" charset="0"/>
                        </a:rPr>
                        <a:t>No </a:t>
                      </a:r>
                      <a:r>
                        <a:rPr lang="es-CO" sz="1800" u="none" strike="noStrike" dirty="0" err="1">
                          <a:effectLst/>
                          <a:latin typeface="Garamond" panose="02020404030301010803" pitchFamily="18" charset="0"/>
                        </a:rPr>
                        <a:t>disability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  <a:latin typeface="Garamond" panose="02020404030301010803" pitchFamily="18" charset="0"/>
                        </a:rPr>
                        <a:t>68,3%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  <a:latin typeface="Garamond" panose="02020404030301010803" pitchFamily="18" charset="0"/>
                        </a:rPr>
                        <a:t>29,3%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51639465"/>
                  </a:ext>
                </a:extLst>
              </a:tr>
              <a:tr h="4667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 err="1">
                          <a:effectLst/>
                          <a:latin typeface="Garamond" panose="02020404030301010803" pitchFamily="18" charset="0"/>
                        </a:rPr>
                        <a:t>Moderate</a:t>
                      </a:r>
                      <a:r>
                        <a:rPr lang="es-CO" sz="1800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CO" sz="1800" u="none" strike="noStrike" dirty="0" err="1">
                          <a:effectLst/>
                          <a:latin typeface="Garamond" panose="02020404030301010803" pitchFamily="18" charset="0"/>
                        </a:rPr>
                        <a:t>disability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  <a:latin typeface="Garamond" panose="02020404030301010803" pitchFamily="18" charset="0"/>
                        </a:rPr>
                        <a:t>73,6%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  <a:latin typeface="Garamond" panose="02020404030301010803" pitchFamily="18" charset="0"/>
                        </a:rPr>
                        <a:t>32,4%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904846602"/>
                  </a:ext>
                </a:extLst>
              </a:tr>
              <a:tr h="3448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 err="1">
                          <a:effectLst/>
                          <a:latin typeface="Garamond" panose="02020404030301010803" pitchFamily="18" charset="0"/>
                        </a:rPr>
                        <a:t>Severe</a:t>
                      </a:r>
                      <a:r>
                        <a:rPr lang="es-CO" sz="1800" u="none" strike="noStrike" dirty="0">
                          <a:effectLst/>
                          <a:latin typeface="Garamond" panose="02020404030301010803" pitchFamily="18" charset="0"/>
                        </a:rPr>
                        <a:t>/total </a:t>
                      </a:r>
                      <a:r>
                        <a:rPr lang="es-CO" sz="1800" u="none" strike="noStrike" dirty="0" err="1">
                          <a:effectLst/>
                          <a:latin typeface="Garamond" panose="02020404030301010803" pitchFamily="18" charset="0"/>
                        </a:rPr>
                        <a:t>disability</a:t>
                      </a:r>
                      <a:r>
                        <a:rPr lang="es-CO" sz="1800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  <a:latin typeface="Garamond" panose="02020404030301010803" pitchFamily="18" charset="0"/>
                        </a:rPr>
                        <a:t>76,6%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  <a:latin typeface="Garamond" panose="02020404030301010803" pitchFamily="18" charset="0"/>
                        </a:rPr>
                        <a:t>33,3%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881646961"/>
                  </a:ext>
                </a:extLst>
              </a:tr>
              <a:tr h="3448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  <a:latin typeface="Garamond" panose="02020404030301010803" pitchFamily="18" charset="0"/>
                        </a:rPr>
                        <a:t>69,5%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Garamond" panose="02020404030301010803" pitchFamily="18" charset="0"/>
                        </a:rPr>
                        <a:t>30,0%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648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7770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Georgia" pitchFamily="18" charset="0"/>
              </a:rPr>
              <a:t>Results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Georgia" panose="02040502050405020303" pitchFamily="18" charset="0"/>
              </a:rPr>
              <a:t>Cambodia</a:t>
            </a:r>
            <a:endParaRPr lang="en-GB" b="1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es-CO" dirty="0">
              <a:latin typeface="Georgia" panose="02040502050405020303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058192"/>
              </p:ext>
            </p:extLst>
          </p:nvPr>
        </p:nvGraphicFramePr>
        <p:xfrm>
          <a:off x="1187624" y="2560638"/>
          <a:ext cx="7056786" cy="18807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352262">
                  <a:extLst>
                    <a:ext uri="{9D8B030D-6E8A-4147-A177-3AD203B41FA5}">
                      <a16:colId xmlns:a16="http://schemas.microsoft.com/office/drawing/2014/main" xmlns="" val="3875551322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73712112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2769997421"/>
                    </a:ext>
                  </a:extLst>
                </a:gridCol>
              </a:tblGrid>
              <a:tr h="344820">
                <a:tc>
                  <a:txBody>
                    <a:bodyPr/>
                    <a:lstStyle/>
                    <a:p>
                      <a:pPr algn="l" fontAlgn="b"/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Garamond" panose="02020404030301010803" pitchFamily="18" charset="0"/>
                        </a:rPr>
                        <a:t>H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Garamond" panose="02020404030301010803" pitchFamily="18" charset="0"/>
                        </a:rPr>
                        <a:t>D</a:t>
                      </a:r>
                      <a:r>
                        <a:rPr lang="es-CO" sz="1800" b="1" u="none" strike="noStrike" dirty="0" err="1">
                          <a:effectLst/>
                          <a:latin typeface="Garamond" panose="02020404030301010803" pitchFamily="18" charset="0"/>
                        </a:rPr>
                        <a:t>estitution</a:t>
                      </a:r>
                      <a:r>
                        <a:rPr lang="es-CO" sz="1800" b="1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9378110"/>
                  </a:ext>
                </a:extLst>
              </a:tr>
              <a:tr h="3795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Garamond" panose="02020404030301010803" pitchFamily="18" charset="0"/>
                        </a:rPr>
                        <a:t>No </a:t>
                      </a:r>
                      <a:r>
                        <a:rPr lang="es-CO" sz="1800" u="none" strike="noStrike" dirty="0" err="1">
                          <a:effectLst/>
                          <a:latin typeface="Garamond" panose="02020404030301010803" pitchFamily="18" charset="0"/>
                        </a:rPr>
                        <a:t>disability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32.03%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9.4%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51639465"/>
                  </a:ext>
                </a:extLst>
              </a:tr>
              <a:tr h="4667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 err="1">
                          <a:effectLst/>
                          <a:latin typeface="Garamond" panose="02020404030301010803" pitchFamily="18" charset="0"/>
                        </a:rPr>
                        <a:t>Moderate</a:t>
                      </a:r>
                      <a:r>
                        <a:rPr lang="es-CO" sz="1800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CO" sz="1800" u="none" strike="noStrike" dirty="0" err="1">
                          <a:effectLst/>
                          <a:latin typeface="Garamond" panose="02020404030301010803" pitchFamily="18" charset="0"/>
                        </a:rPr>
                        <a:t>disability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u="none" strike="noStrike" kern="120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32.67%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04846602"/>
                  </a:ext>
                </a:extLst>
              </a:tr>
              <a:tr h="3448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 err="1">
                          <a:effectLst/>
                          <a:latin typeface="Garamond" panose="02020404030301010803" pitchFamily="18" charset="0"/>
                        </a:rPr>
                        <a:t>Severe</a:t>
                      </a:r>
                      <a:r>
                        <a:rPr lang="es-CO" sz="1800" u="none" strike="noStrike" dirty="0">
                          <a:effectLst/>
                          <a:latin typeface="Garamond" panose="02020404030301010803" pitchFamily="18" charset="0"/>
                        </a:rPr>
                        <a:t>/total </a:t>
                      </a:r>
                      <a:r>
                        <a:rPr lang="es-CO" sz="1800" u="none" strike="noStrike" dirty="0" err="1">
                          <a:effectLst/>
                          <a:latin typeface="Garamond" panose="02020404030301010803" pitchFamily="18" charset="0"/>
                        </a:rPr>
                        <a:t>disability</a:t>
                      </a:r>
                      <a:r>
                        <a:rPr lang="es-CO" sz="1800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u="none" strike="noStrike" kern="120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31.18%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81646961"/>
                  </a:ext>
                </a:extLst>
              </a:tr>
              <a:tr h="3448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u="none" strike="noStrike" kern="120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32.03%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9.4%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648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771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Georgia" pitchFamily="18" charset="0"/>
              </a:rPr>
              <a:t>Results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GB" b="1" dirty="0">
                <a:latin typeface="Georgia" panose="02040502050405020303" pitchFamily="18" charset="0"/>
              </a:rPr>
              <a:t>Uganda</a:t>
            </a:r>
          </a:p>
          <a:p>
            <a:pPr marL="514350" indent="-514350">
              <a:buAutoNum type="arabicPeriod"/>
            </a:pPr>
            <a:endParaRPr lang="en-GB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endParaRPr lang="es-CO" dirty="0">
              <a:latin typeface="Georgia" panose="02040502050405020303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756960"/>
              </p:ext>
            </p:extLst>
          </p:nvPr>
        </p:nvGraphicFramePr>
        <p:xfrm>
          <a:off x="1979712" y="2348880"/>
          <a:ext cx="4704524" cy="208717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352262">
                  <a:extLst>
                    <a:ext uri="{9D8B030D-6E8A-4147-A177-3AD203B41FA5}">
                      <a16:colId xmlns:a16="http://schemas.microsoft.com/office/drawing/2014/main" xmlns="" val="3875551322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xmlns="" val="73712112"/>
                    </a:ext>
                  </a:extLst>
                </a:gridCol>
              </a:tblGrid>
              <a:tr h="344820">
                <a:tc>
                  <a:txBody>
                    <a:bodyPr/>
                    <a:lstStyle/>
                    <a:p>
                      <a:pPr algn="l" fontAlgn="b"/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Garamond" panose="02020404030301010803" pitchFamily="18" charset="0"/>
                        </a:rPr>
                        <a:t>%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9378110"/>
                  </a:ext>
                </a:extLst>
              </a:tr>
              <a:tr h="3448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  <a:latin typeface="Garamond" panose="02020404030301010803" pitchFamily="18" charset="0"/>
                        </a:rPr>
                        <a:t>No </a:t>
                      </a:r>
                      <a:r>
                        <a:rPr lang="es-CO" sz="2400" u="none" strike="noStrike" dirty="0" err="1">
                          <a:effectLst/>
                          <a:latin typeface="Garamond" panose="02020404030301010803" pitchFamily="18" charset="0"/>
                        </a:rPr>
                        <a:t>disability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80.06</a:t>
                      </a:r>
                    </a:p>
                  </a:txBody>
                  <a:tcPr marL="9525" marR="9525" marT="9525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51639465"/>
                  </a:ext>
                </a:extLst>
              </a:tr>
              <a:tr h="4584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 err="1">
                          <a:effectLst/>
                          <a:latin typeface="Garamond" panose="02020404030301010803" pitchFamily="18" charset="0"/>
                        </a:rPr>
                        <a:t>Moderate</a:t>
                      </a:r>
                      <a:r>
                        <a:rPr lang="es-CO" sz="2400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CO" sz="2400" u="none" strike="noStrike" dirty="0" err="1">
                          <a:effectLst/>
                          <a:latin typeface="Garamond" panose="02020404030301010803" pitchFamily="18" charset="0"/>
                        </a:rPr>
                        <a:t>disability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15.58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904846602"/>
                  </a:ext>
                </a:extLst>
              </a:tr>
              <a:tr h="3448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 err="1">
                          <a:effectLst/>
                          <a:latin typeface="Garamond" panose="02020404030301010803" pitchFamily="18" charset="0"/>
                        </a:rPr>
                        <a:t>Severe</a:t>
                      </a:r>
                      <a:r>
                        <a:rPr lang="es-CO" sz="2400" u="none" strike="noStrike" dirty="0">
                          <a:effectLst/>
                          <a:latin typeface="Garamond" panose="02020404030301010803" pitchFamily="18" charset="0"/>
                        </a:rPr>
                        <a:t>/total </a:t>
                      </a:r>
                      <a:r>
                        <a:rPr lang="es-CO" sz="2400" u="none" strike="noStrike" dirty="0" err="1">
                          <a:effectLst/>
                          <a:latin typeface="Garamond" panose="02020404030301010803" pitchFamily="18" charset="0"/>
                        </a:rPr>
                        <a:t>disability</a:t>
                      </a:r>
                      <a:r>
                        <a:rPr lang="es-CO" sz="2400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4.36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88164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2448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Garamond" panose="02020404030301010803" pitchFamily="18" charset="0"/>
              </a:rPr>
              <a:t>Conclusions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12632"/>
            <a:ext cx="8077200" cy="46806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3500" dirty="0" smtClean="0">
                <a:latin typeface="Garamond" panose="02020404030301010803" pitchFamily="18" charset="0"/>
              </a:rPr>
              <a:t>In most countries people </a:t>
            </a:r>
            <a:r>
              <a:rPr lang="en-GB" sz="3500" dirty="0">
                <a:latin typeface="Garamond" panose="02020404030301010803" pitchFamily="18" charset="0"/>
              </a:rPr>
              <a:t>with disabilities and their families </a:t>
            </a:r>
            <a:r>
              <a:rPr lang="en-GB" sz="3500" dirty="0" smtClean="0">
                <a:latin typeface="Garamond" panose="02020404030301010803" pitchFamily="18" charset="0"/>
              </a:rPr>
              <a:t>face: </a:t>
            </a:r>
            <a:endParaRPr lang="en-GB" sz="3500" dirty="0">
              <a:latin typeface="Garamond" panose="02020404030301010803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GB" sz="3500" dirty="0">
                <a:latin typeface="Garamond" panose="02020404030301010803" pitchFamily="18" charset="0"/>
              </a:rPr>
              <a:t>Higher</a:t>
            </a:r>
            <a:r>
              <a:rPr lang="es-CO" sz="3500" dirty="0">
                <a:latin typeface="Garamond" panose="02020404030301010803" pitchFamily="18" charset="0"/>
              </a:rPr>
              <a:t> </a:t>
            </a:r>
            <a:r>
              <a:rPr lang="es-CO" sz="3500" dirty="0" err="1">
                <a:latin typeface="Garamond" panose="02020404030301010803" pitchFamily="18" charset="0"/>
              </a:rPr>
              <a:t>levels</a:t>
            </a:r>
            <a:r>
              <a:rPr lang="es-CO" sz="3500" dirty="0">
                <a:latin typeface="Garamond" panose="02020404030301010803" pitchFamily="18" charset="0"/>
              </a:rPr>
              <a:t> of multidimensional </a:t>
            </a:r>
            <a:r>
              <a:rPr lang="es-CO" sz="3500" dirty="0" err="1">
                <a:latin typeface="Garamond" panose="02020404030301010803" pitchFamily="18" charset="0"/>
              </a:rPr>
              <a:t>poverty</a:t>
            </a:r>
            <a:r>
              <a:rPr lang="es-CO" sz="3500" dirty="0">
                <a:latin typeface="Garamond" panose="02020404030301010803" pitchFamily="18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GB" sz="3500" dirty="0">
                <a:latin typeface="Garamond" panose="02020404030301010803" pitchFamily="18" charset="0"/>
              </a:rPr>
              <a:t>H</a:t>
            </a:r>
            <a:r>
              <a:rPr lang="es-CO" sz="3500" dirty="0" err="1">
                <a:latin typeface="Garamond" panose="02020404030301010803" pitchFamily="18" charset="0"/>
              </a:rPr>
              <a:t>igher</a:t>
            </a:r>
            <a:r>
              <a:rPr lang="es-CO" sz="3500" dirty="0">
                <a:latin typeface="Garamond" panose="02020404030301010803" pitchFamily="18" charset="0"/>
              </a:rPr>
              <a:t> </a:t>
            </a:r>
            <a:r>
              <a:rPr lang="es-CO" sz="3500" dirty="0" err="1">
                <a:latin typeface="Garamond" panose="02020404030301010803" pitchFamily="18" charset="0"/>
              </a:rPr>
              <a:t>levels</a:t>
            </a:r>
            <a:r>
              <a:rPr lang="es-CO" sz="3500" dirty="0">
                <a:latin typeface="Garamond" panose="02020404030301010803" pitchFamily="18" charset="0"/>
              </a:rPr>
              <a:t> of </a:t>
            </a:r>
            <a:r>
              <a:rPr lang="es-CO" sz="3500" dirty="0" err="1">
                <a:latin typeface="Garamond" panose="02020404030301010803" pitchFamily="18" charset="0"/>
              </a:rPr>
              <a:t>severe</a:t>
            </a:r>
            <a:r>
              <a:rPr lang="es-CO" sz="3500" dirty="0">
                <a:latin typeface="Garamond" panose="02020404030301010803" pitchFamily="18" charset="0"/>
              </a:rPr>
              <a:t> multidimensional </a:t>
            </a:r>
            <a:r>
              <a:rPr lang="es-CO" sz="3500" dirty="0" err="1">
                <a:latin typeface="Garamond" panose="02020404030301010803" pitchFamily="18" charset="0"/>
              </a:rPr>
              <a:t>poverty</a:t>
            </a:r>
            <a:endParaRPr lang="es-CO" sz="3500" dirty="0">
              <a:latin typeface="Garamond" panose="02020404030301010803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GB" sz="3500" dirty="0">
                <a:latin typeface="Garamond" panose="02020404030301010803" pitchFamily="18" charset="0"/>
              </a:rPr>
              <a:t>H</a:t>
            </a:r>
            <a:r>
              <a:rPr lang="es-CO" sz="3500" dirty="0" err="1">
                <a:latin typeface="Garamond" panose="02020404030301010803" pitchFamily="18" charset="0"/>
              </a:rPr>
              <a:t>igher</a:t>
            </a:r>
            <a:r>
              <a:rPr lang="es-CO" sz="3500" dirty="0">
                <a:latin typeface="Garamond" panose="02020404030301010803" pitchFamily="18" charset="0"/>
              </a:rPr>
              <a:t> </a:t>
            </a:r>
            <a:r>
              <a:rPr lang="es-CO" sz="3500" dirty="0" err="1">
                <a:latin typeface="Garamond" panose="02020404030301010803" pitchFamily="18" charset="0"/>
              </a:rPr>
              <a:t>levels</a:t>
            </a:r>
            <a:r>
              <a:rPr lang="es-CO" sz="3500" dirty="0">
                <a:latin typeface="Garamond" panose="02020404030301010803" pitchFamily="18" charset="0"/>
              </a:rPr>
              <a:t> of </a:t>
            </a:r>
            <a:r>
              <a:rPr lang="es-CO" sz="3500" dirty="0" err="1">
                <a:latin typeface="Garamond" panose="02020404030301010803" pitchFamily="18" charset="0"/>
              </a:rPr>
              <a:t>destitution</a:t>
            </a:r>
            <a:r>
              <a:rPr lang="es-CO" sz="3500" dirty="0">
                <a:latin typeface="Garamond" panose="02020404030301010803" pitchFamily="18" charset="0"/>
              </a:rPr>
              <a:t> </a:t>
            </a:r>
            <a:endParaRPr lang="en-GB" sz="3500" dirty="0">
              <a:latin typeface="Garamond" panose="02020404030301010803" pitchFamily="18" charset="0"/>
            </a:endParaRPr>
          </a:p>
          <a:p>
            <a:pPr>
              <a:lnSpc>
                <a:spcPct val="120000"/>
              </a:lnSpc>
            </a:pPr>
            <a:r>
              <a:rPr lang="en-GB" sz="3500" dirty="0">
                <a:latin typeface="Garamond" panose="02020404030301010803" pitchFamily="18" charset="0"/>
              </a:rPr>
              <a:t>H</a:t>
            </a:r>
            <a:r>
              <a:rPr lang="es-CO" sz="3500" dirty="0" err="1">
                <a:latin typeface="Garamond" panose="02020404030301010803" pitchFamily="18" charset="0"/>
              </a:rPr>
              <a:t>owever</a:t>
            </a:r>
            <a:r>
              <a:rPr lang="es-CO" sz="3500" dirty="0">
                <a:latin typeface="Garamond" panose="02020404030301010803" pitchFamily="18" charset="0"/>
              </a:rPr>
              <a:t>, in </a:t>
            </a:r>
            <a:r>
              <a:rPr lang="es-CO" sz="3500" dirty="0" err="1">
                <a:latin typeface="Garamond" panose="02020404030301010803" pitchFamily="18" charset="0"/>
              </a:rPr>
              <a:t>some</a:t>
            </a:r>
            <a:r>
              <a:rPr lang="es-CO" sz="3500" dirty="0">
                <a:latin typeface="Garamond" panose="02020404030301010803" pitchFamily="18" charset="0"/>
              </a:rPr>
              <a:t> cases </a:t>
            </a:r>
            <a:r>
              <a:rPr lang="es-CO" sz="3500" dirty="0" err="1">
                <a:latin typeface="Garamond" panose="02020404030301010803" pitchFamily="18" charset="0"/>
              </a:rPr>
              <a:t>differences</a:t>
            </a:r>
            <a:r>
              <a:rPr lang="es-CO" sz="3500" dirty="0">
                <a:latin typeface="Garamond" panose="02020404030301010803" pitchFamily="18" charset="0"/>
              </a:rPr>
              <a:t> are </a:t>
            </a:r>
            <a:r>
              <a:rPr lang="es-CO" sz="3500" dirty="0" err="1">
                <a:latin typeface="Garamond" panose="02020404030301010803" pitchFamily="18" charset="0"/>
              </a:rPr>
              <a:t>not</a:t>
            </a:r>
            <a:r>
              <a:rPr lang="es-CO" sz="3500" dirty="0">
                <a:latin typeface="Garamond" panose="02020404030301010803" pitchFamily="18" charset="0"/>
              </a:rPr>
              <a:t> </a:t>
            </a:r>
            <a:r>
              <a:rPr lang="es-CO" sz="3500" dirty="0" err="1">
                <a:latin typeface="Garamond" panose="02020404030301010803" pitchFamily="18" charset="0"/>
              </a:rPr>
              <a:t>significant</a:t>
            </a:r>
            <a:endParaRPr lang="es-CO" sz="3500" dirty="0">
              <a:latin typeface="Garamond" panose="02020404030301010803" pitchFamily="18" charset="0"/>
            </a:endParaRPr>
          </a:p>
          <a:p>
            <a:endParaRPr lang="es-CO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650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Garamond" panose="02020404030301010803" pitchFamily="18" charset="0"/>
              </a:rPr>
              <a:t>Conclusions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12632"/>
            <a:ext cx="8077200" cy="4608656"/>
          </a:xfrm>
        </p:spPr>
        <p:txBody>
          <a:bodyPr>
            <a:norm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Importance to analyse the levels of multidimensional poverty using global </a:t>
            </a:r>
            <a:r>
              <a:rPr lang="en-GB" dirty="0" smtClean="0">
                <a:latin typeface="Garamond" panose="02020404030301010803" pitchFamily="18" charset="0"/>
              </a:rPr>
              <a:t>MPI and </a:t>
            </a:r>
            <a:r>
              <a:rPr lang="en-GB" dirty="0">
                <a:latin typeface="Garamond" panose="02020404030301010803" pitchFamily="18" charset="0"/>
              </a:rPr>
              <a:t>national </a:t>
            </a:r>
            <a:r>
              <a:rPr lang="en-GB" dirty="0" smtClean="0">
                <a:latin typeface="Garamond" panose="02020404030301010803" pitchFamily="18" charset="0"/>
              </a:rPr>
              <a:t>MPIs </a:t>
            </a:r>
            <a:endParaRPr lang="en-GB" dirty="0">
              <a:latin typeface="Garamond" panose="02020404030301010803" pitchFamily="18" charset="0"/>
            </a:endParaRPr>
          </a:p>
          <a:p>
            <a:r>
              <a:rPr lang="en-GB" dirty="0">
                <a:latin typeface="Garamond" panose="02020404030301010803" pitchFamily="18" charset="0"/>
              </a:rPr>
              <a:t>Using the household as unit of </a:t>
            </a:r>
            <a:r>
              <a:rPr lang="en-GB" dirty="0" smtClean="0">
                <a:latin typeface="Garamond" panose="02020404030301010803" pitchFamily="18" charset="0"/>
              </a:rPr>
              <a:t>identification: It </a:t>
            </a:r>
            <a:r>
              <a:rPr lang="en-GB" dirty="0">
                <a:latin typeface="Garamond" panose="02020404030301010803" pitchFamily="18" charset="0"/>
              </a:rPr>
              <a:t>is not possible to analyse intra-household inequalities and differences in the levels of deprivation of members with and without disabilities </a:t>
            </a:r>
            <a:endParaRPr lang="es-CO" dirty="0">
              <a:latin typeface="Garamond" panose="02020404030301010803" pitchFamily="18" charset="0"/>
            </a:endParaRPr>
          </a:p>
          <a:p>
            <a:endParaRPr lang="es-CO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828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2483768" y="1772816"/>
            <a:ext cx="6180224" cy="147002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4067944" y="3068960"/>
            <a:ext cx="4772528" cy="990600"/>
          </a:xfrm>
        </p:spPr>
        <p:txBody>
          <a:bodyPr/>
          <a:lstStyle/>
          <a:p>
            <a:r>
              <a:rPr lang="es-ES" sz="3600" b="1" dirty="0" err="1"/>
              <a:t>Any</a:t>
            </a:r>
            <a:r>
              <a:rPr lang="es-ES" sz="3600" b="1" dirty="0"/>
              <a:t> </a:t>
            </a:r>
            <a:r>
              <a:rPr lang="es-ES" sz="3600" b="1" dirty="0" err="1"/>
              <a:t>question</a:t>
            </a:r>
            <a:r>
              <a:rPr lang="es-ES" sz="3600" b="1" dirty="0"/>
              <a:t>? </a:t>
            </a:r>
            <a:r>
              <a:rPr lang="es-E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GB" dirty="0"/>
          </a:p>
        </p:txBody>
      </p:sp>
      <p:pic>
        <p:nvPicPr>
          <p:cNvPr id="4" name="Picture 2" descr="Image result for gracias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5" y="836712"/>
            <a:ext cx="8032750" cy="5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015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Georgia" pitchFamily="18" charset="0"/>
              </a:rPr>
              <a:t>Objective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600" dirty="0">
                <a:latin typeface="Georgia" pitchFamily="18" charset="0"/>
              </a:rPr>
              <a:t>To analyse the levels of multidimensional poverty of people with disabilities and their families in LMIC</a:t>
            </a:r>
          </a:p>
        </p:txBody>
      </p:sp>
    </p:spTree>
    <p:extLst>
      <p:ext uri="{BB962C8B-B14F-4D97-AF65-F5344CB8AC3E}">
        <p14:creationId xmlns:p14="http://schemas.microsoft.com/office/powerpoint/2010/main" val="7021820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b="1" dirty="0" err="1">
                <a:latin typeface="Georgia" pitchFamily="18" charset="0"/>
                <a:ea typeface="+mn-ea"/>
                <a:cs typeface="+mn-cs"/>
              </a:rPr>
              <a:t>Methods</a:t>
            </a:r>
            <a:r>
              <a:rPr lang="es-CO" sz="4000" b="1" dirty="0">
                <a:latin typeface="Georgia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8506" y="1124744"/>
            <a:ext cx="8077200" cy="4297363"/>
          </a:xfrm>
        </p:spPr>
        <p:txBody>
          <a:bodyPr/>
          <a:lstStyle/>
          <a:p>
            <a:r>
              <a:rPr lang="es-CO" sz="3600" dirty="0">
                <a:latin typeface="Georgia" pitchFamily="18" charset="0"/>
              </a:rPr>
              <a:t>11 </a:t>
            </a:r>
            <a:r>
              <a:rPr lang="es-CO" sz="3600" dirty="0" err="1">
                <a:latin typeface="Georgia" pitchFamily="18" charset="0"/>
              </a:rPr>
              <a:t>Countries</a:t>
            </a:r>
            <a:r>
              <a:rPr lang="es-CO" sz="3600" dirty="0">
                <a:latin typeface="Georgia" pitchFamily="18" charset="0"/>
              </a:rPr>
              <a:t> </a:t>
            </a:r>
            <a:r>
              <a:rPr lang="es-CO" sz="3600" dirty="0" err="1">
                <a:latin typeface="Georgia" pitchFamily="18" charset="0"/>
              </a:rPr>
              <a:t>were</a:t>
            </a:r>
            <a:r>
              <a:rPr lang="es-CO" sz="3600" dirty="0">
                <a:latin typeface="Georgia" pitchFamily="18" charset="0"/>
              </a:rPr>
              <a:t> </a:t>
            </a:r>
            <a:r>
              <a:rPr lang="es-CO" sz="3600" dirty="0" err="1">
                <a:latin typeface="Georgia" pitchFamily="18" charset="0"/>
              </a:rPr>
              <a:t>selected</a:t>
            </a:r>
            <a:r>
              <a:rPr lang="es-CO" sz="3600" dirty="0">
                <a:latin typeface="Georgia" pitchFamily="18" charset="0"/>
              </a:rPr>
              <a:t> </a:t>
            </a:r>
          </a:p>
          <a:p>
            <a:pPr marL="0" indent="0">
              <a:buNone/>
            </a:pPr>
            <a:endParaRPr lang="es-CO" sz="3600" dirty="0">
              <a:latin typeface="Georgia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342075"/>
              </p:ext>
            </p:extLst>
          </p:nvPr>
        </p:nvGraphicFramePr>
        <p:xfrm>
          <a:off x="770968" y="1916832"/>
          <a:ext cx="8077200" cy="417645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Country </a:t>
                      </a:r>
                      <a:endParaRPr lang="es-CO" sz="28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Region</a:t>
                      </a:r>
                      <a:endParaRPr lang="es-CO" sz="28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Year</a:t>
                      </a:r>
                      <a:endParaRPr lang="es-CO" sz="28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Survey</a:t>
                      </a:r>
                      <a:endParaRPr lang="es-CO" sz="28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Cambodia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East Asia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Garamond" panose="02020404030301010803" pitchFamily="18" charset="0"/>
                        </a:rPr>
                        <a:t>2014</a:t>
                      </a:r>
                      <a:endParaRPr lang="es-CO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DHS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Cameroon 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Africa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2011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DHS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Chad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Africa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2014-2015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DHS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Colombia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Latin America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2010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aramond" panose="02020404030301010803" pitchFamily="18" charset="0"/>
                        </a:rPr>
                        <a:t>DHS</a:t>
                      </a:r>
                      <a:endParaRPr lang="es-CO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5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Dominican Republic 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Latin America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2013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DHS 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Ecuador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Latin America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2014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ECV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Egypt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Middle East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2014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DHS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Gambia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Africa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2013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DHS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Mexico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Latin America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2012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ENSANUR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Uganda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Africa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2011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DHS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aramond" panose="02020404030301010803" pitchFamily="18" charset="0"/>
                        </a:rPr>
                        <a:t>Yemen </a:t>
                      </a:r>
                      <a:endParaRPr lang="es-CO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</a:rPr>
                        <a:t>Middle East</a:t>
                      </a:r>
                      <a:endParaRPr lang="es-CO" sz="2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aramond" panose="02020404030301010803" pitchFamily="18" charset="0"/>
                        </a:rPr>
                        <a:t>2013</a:t>
                      </a:r>
                      <a:endParaRPr lang="es-CO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aramond" panose="02020404030301010803" pitchFamily="18" charset="0"/>
                        </a:rPr>
                        <a:t>DHS</a:t>
                      </a:r>
                      <a:endParaRPr lang="es-CO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3772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077200" cy="114300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Methods</a:t>
            </a:r>
            <a:r>
              <a:rPr lang="es-CO" b="1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980728"/>
            <a:ext cx="8077200" cy="53285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Definition of disability </a:t>
            </a:r>
          </a:p>
          <a:p>
            <a:r>
              <a:rPr lang="en-US" dirty="0">
                <a:latin typeface="Garamond" panose="02020404030301010803" pitchFamily="18" charset="0"/>
              </a:rPr>
              <a:t>Each country included different questions on disability </a:t>
            </a:r>
          </a:p>
          <a:p>
            <a:r>
              <a:rPr lang="en-US" dirty="0">
                <a:latin typeface="Garamond" panose="02020404030301010803" pitchFamily="18" charset="0"/>
              </a:rPr>
              <a:t>All </a:t>
            </a:r>
            <a:r>
              <a:rPr lang="en-US" dirty="0" smtClean="0">
                <a:latin typeface="Garamond" panose="02020404030301010803" pitchFamily="18" charset="0"/>
              </a:rPr>
              <a:t>questions were based </a:t>
            </a:r>
            <a:r>
              <a:rPr lang="en-US" dirty="0">
                <a:latin typeface="Garamond" panose="02020404030301010803" pitchFamily="18" charset="0"/>
              </a:rPr>
              <a:t>on a functional approach</a:t>
            </a:r>
          </a:p>
          <a:p>
            <a:r>
              <a:rPr lang="en-US" dirty="0">
                <a:latin typeface="Garamond" panose="02020404030301010803" pitchFamily="18" charset="0"/>
              </a:rPr>
              <a:t>However, they used different wording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Limitations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Difficulties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Impairments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Only </a:t>
            </a:r>
            <a:r>
              <a:rPr lang="en-US" dirty="0" smtClean="0">
                <a:latin typeface="Garamond" panose="02020404030301010803" pitchFamily="18" charset="0"/>
              </a:rPr>
              <a:t>Uganda and Cambodia </a:t>
            </a:r>
            <a:r>
              <a:rPr lang="en-US" dirty="0">
                <a:latin typeface="Garamond" panose="02020404030301010803" pitchFamily="18" charset="0"/>
              </a:rPr>
              <a:t>followed the WG suggestions</a:t>
            </a:r>
          </a:p>
          <a:p>
            <a:r>
              <a:rPr lang="en-US" dirty="0">
                <a:latin typeface="Garamond" panose="02020404030301010803" pitchFamily="18" charset="0"/>
              </a:rPr>
              <a:t>Colombia used </a:t>
            </a:r>
            <a:r>
              <a:rPr lang="en-US" dirty="0" smtClean="0">
                <a:latin typeface="Garamond" panose="02020404030301010803" pitchFamily="18" charset="0"/>
              </a:rPr>
              <a:t>a severity scale, </a:t>
            </a:r>
            <a:r>
              <a:rPr lang="en-US" dirty="0">
                <a:latin typeface="Garamond" panose="02020404030301010803" pitchFamily="18" charset="0"/>
              </a:rPr>
              <a:t>but a time frame of 30 days and a list of 11 domains </a:t>
            </a:r>
          </a:p>
          <a:p>
            <a:r>
              <a:rPr lang="en-US" dirty="0">
                <a:latin typeface="Garamond" panose="02020404030301010803" pitchFamily="18" charset="0"/>
              </a:rPr>
              <a:t>Cameroon and Chad reported information on presence of at least one member with disability in the household </a:t>
            </a:r>
          </a:p>
        </p:txBody>
      </p:sp>
    </p:spTree>
    <p:extLst>
      <p:ext uri="{BB962C8B-B14F-4D97-AF65-F5344CB8AC3E}">
        <p14:creationId xmlns:p14="http://schemas.microsoft.com/office/powerpoint/2010/main" val="26073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err="1">
                <a:latin typeface="Garamond" panose="02020404030301010803" pitchFamily="18" charset="0"/>
              </a:rPr>
              <a:t>Methods</a:t>
            </a:r>
            <a:r>
              <a:rPr lang="es-CO" b="1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124744"/>
            <a:ext cx="8077200" cy="464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Definition of disability 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A person was defined as a </a:t>
            </a:r>
            <a:r>
              <a:rPr lang="en-US" dirty="0" err="1">
                <a:latin typeface="Garamond" panose="02020404030301010803" pitchFamily="18" charset="0"/>
              </a:rPr>
              <a:t>PwD</a:t>
            </a:r>
            <a:r>
              <a:rPr lang="en-US" dirty="0">
                <a:latin typeface="Garamond" panose="02020404030301010803" pitchFamily="18" charset="0"/>
              </a:rPr>
              <a:t> if s/he reported to live with at least one limitation (in any of the domains included in the survey) 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In the case of </a:t>
            </a:r>
            <a:r>
              <a:rPr lang="en-US" dirty="0" smtClean="0">
                <a:latin typeface="Garamond" panose="02020404030301010803" pitchFamily="18" charset="0"/>
              </a:rPr>
              <a:t>Uganda, Cambodia </a:t>
            </a:r>
            <a:r>
              <a:rPr lang="en-US" dirty="0">
                <a:latin typeface="Garamond" panose="02020404030301010803" pitchFamily="18" charset="0"/>
              </a:rPr>
              <a:t>and Colombia</a:t>
            </a:r>
          </a:p>
          <a:p>
            <a:r>
              <a:rPr lang="en-US" dirty="0">
                <a:latin typeface="Garamond" panose="02020404030301010803" pitchFamily="18" charset="0"/>
              </a:rPr>
              <a:t>a person who reported to live with a severe difficulty or </a:t>
            </a:r>
            <a:r>
              <a:rPr lang="en-US" dirty="0" smtClean="0">
                <a:latin typeface="Garamond" panose="02020404030301010803" pitchFamily="18" charset="0"/>
              </a:rPr>
              <a:t>was no able </a:t>
            </a:r>
            <a:r>
              <a:rPr lang="en-US" dirty="0">
                <a:latin typeface="Garamond" panose="02020404030301010803" pitchFamily="18" charset="0"/>
              </a:rPr>
              <a:t>to </a:t>
            </a:r>
            <a:r>
              <a:rPr lang="en-US" dirty="0" smtClean="0">
                <a:latin typeface="Garamond" panose="02020404030301010803" pitchFamily="18" charset="0"/>
              </a:rPr>
              <a:t>do an activity was </a:t>
            </a:r>
            <a:r>
              <a:rPr lang="en-US" dirty="0">
                <a:latin typeface="Garamond" panose="02020404030301010803" pitchFamily="18" charset="0"/>
              </a:rPr>
              <a:t>classified as a </a:t>
            </a:r>
            <a:r>
              <a:rPr lang="en-US" dirty="0" err="1">
                <a:latin typeface="Garamond" panose="02020404030301010803" pitchFamily="18" charset="0"/>
              </a:rPr>
              <a:t>PwD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433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1410444"/>
          </a:xfrm>
        </p:spPr>
        <p:txBody>
          <a:bodyPr>
            <a:normAutofit fontScale="90000"/>
          </a:bodyPr>
          <a:lstStyle/>
          <a:p>
            <a:r>
              <a:rPr lang="es-CO" b="1" dirty="0">
                <a:latin typeface="Georgia" pitchFamily="18" charset="0"/>
              </a:rPr>
              <a:t>Global MPI and</a:t>
            </a:r>
            <a:br>
              <a:rPr lang="es-CO" b="1" dirty="0">
                <a:latin typeface="Georgia" pitchFamily="18" charset="0"/>
              </a:rPr>
            </a:br>
            <a:r>
              <a:rPr lang="es-CO" b="1" dirty="0" err="1">
                <a:latin typeface="Georgia" pitchFamily="18" charset="0"/>
              </a:rPr>
              <a:t>Destitution</a:t>
            </a:r>
            <a:r>
              <a:rPr lang="es-CO" b="1" dirty="0">
                <a:latin typeface="Georgia" pitchFamily="18" charset="0"/>
              </a:rPr>
              <a:t> </a:t>
            </a:r>
            <a:r>
              <a:rPr lang="es-CO" b="1" dirty="0" err="1">
                <a:latin typeface="Georgia" pitchFamily="18" charset="0"/>
              </a:rPr>
              <a:t>Index</a:t>
            </a:r>
            <a:endParaRPr lang="es-CO" b="1" dirty="0">
              <a:latin typeface="Georgia" pitchFamily="18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618" y="1794192"/>
            <a:ext cx="6511068" cy="41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50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56793"/>
              </p:ext>
            </p:extLst>
          </p:nvPr>
        </p:nvGraphicFramePr>
        <p:xfrm>
          <a:off x="1403648" y="0"/>
          <a:ext cx="6518372" cy="6988683"/>
        </p:xfrm>
        <a:graphic>
          <a:graphicData uri="http://schemas.openxmlformats.org/drawingml/2006/table">
            <a:tbl>
              <a:tblPr firstRow="1" firstCol="1" bandRow="1"/>
              <a:tblGrid>
                <a:gridCol w="1629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9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9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95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3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Deprivation </a:t>
                      </a:r>
                      <a:r>
                        <a:rPr lang="en-GB" sz="14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cutoffs</a:t>
                      </a: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Global MPI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Deprivation </a:t>
                      </a:r>
                      <a:r>
                        <a:rPr lang="en-GB" sz="14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cutoffs</a:t>
                      </a: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Destitution Index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51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of Schooling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household member aged 10 years or older has completed five years of schooling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household member aged 10 or older has completed at least one year of schooling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0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Child school attendance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school-aged child is not attending school up to the age they would complete class 8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children are attending school up to the age at which they should finish class 6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06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Child mortality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child has died in the household in the past five years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Two or more children have died in the family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5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Nutrition 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adult under 10 years of age or any child for whom there is nutritional information is malnourished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Severe undernourishment of any adult (BMI&lt;17) or any children (-3 standard deviation from the median)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611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Living Standards</a:t>
                      </a:r>
                      <a:endParaRPr lang="es-CO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Electricity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household has no electricity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household has no electricity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6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sanitation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household’s sanitation facility is not improved (according to MDG guidelines) or it is improved but shared with other households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There is no sanitation facility (open defecation)</a:t>
                      </a:r>
                      <a:endParaRPr lang="es-CO" sz="1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89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 drinking water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household does not have access to safe drinking water or safe drinking water is at least a 30-minute walk from home round-trip 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household does not have access to safe drinking water or safe drinking water is more than a 45-minute walk from home round-trip 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6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Flooring 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household has a dirt, sand or dung floor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household has a dirt, sand or dung floor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6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Cooking fuel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household cooks with dung, wood or charcoal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household cooks with dung, wood or organic waste 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564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Assets ownership </a:t>
                      </a:r>
                      <a:endParaRPr lang="es-CO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household does not own more than one of the following items: radio, TV, telephone, bike, motorbike or refrigerator and does not own a car or truck </a:t>
                      </a:r>
                      <a:endParaRPr lang="es-CO" sz="1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household has no assets and no car</a:t>
                      </a:r>
                      <a:endParaRPr lang="es-CO" sz="1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5340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Garamond" panose="02020404030301010803" pitchFamily="18" charset="0"/>
              </a:rPr>
              <a:t>Results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21765"/>
              </p:ext>
            </p:extLst>
          </p:nvPr>
        </p:nvGraphicFramePr>
        <p:xfrm>
          <a:off x="762000" y="1413221"/>
          <a:ext cx="8077200" cy="45697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7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90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Garamond" panose="02020404030301010803" pitchFamily="18" charset="0"/>
                        </a:rPr>
                        <a:t>Country</a:t>
                      </a:r>
                      <a:endParaRPr lang="es-CO" sz="20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Garamond" panose="02020404030301010803" pitchFamily="18" charset="0"/>
                        </a:rPr>
                        <a:t>Percentage of people with disabilities</a:t>
                      </a:r>
                      <a:endParaRPr lang="es-CO" sz="20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Garamond" panose="02020404030301010803" pitchFamily="18" charset="0"/>
                        </a:rPr>
                        <a:t>Percentage of households with disabled members</a:t>
                      </a:r>
                      <a:endParaRPr lang="es-CO" sz="20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Cambodia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4.95%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17.74%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Cameroon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--**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26.22%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Chad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--**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Garamond" panose="02020404030301010803" pitchFamily="18" charset="0"/>
                        </a:rPr>
                        <a:t>19.7%</a:t>
                      </a:r>
                      <a:endParaRPr lang="es-CO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Colombia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5.70%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19.19%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Dominican Republic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4.92%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15.57%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Ecuador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5.75%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16.63%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Egypt*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0.54%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1.14%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Gambia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2.74%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16.06%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Mexico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8.62%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25.54%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Uganda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4.36%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15.70%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Yemen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3.12%</a:t>
                      </a:r>
                      <a:endParaRPr lang="es-CO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Garamond" panose="02020404030301010803" pitchFamily="18" charset="0"/>
                        </a:rPr>
                        <a:t>18.98%</a:t>
                      </a:r>
                      <a:endParaRPr lang="es-CO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5943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190274"/>
              </p:ext>
            </p:extLst>
          </p:nvPr>
        </p:nvGraphicFramePr>
        <p:xfrm>
          <a:off x="251520" y="332656"/>
          <a:ext cx="8378084" cy="60289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1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1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6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6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16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16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16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16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49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92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CO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es-CO" sz="2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Garamond" panose="02020404030301010803" pitchFamily="18" charset="0"/>
                        </a:rPr>
                        <a:t>Household </a:t>
                      </a:r>
                      <a:r>
                        <a:rPr lang="en-GB" sz="1200" b="1" u="sng">
                          <a:effectLst/>
                          <a:latin typeface="Garamond" panose="02020404030301010803" pitchFamily="18" charset="0"/>
                        </a:rPr>
                        <a:t>with</a:t>
                      </a:r>
                      <a:r>
                        <a:rPr lang="en-GB" sz="1200" b="1">
                          <a:effectLst/>
                          <a:latin typeface="Garamond" panose="02020404030301010803" pitchFamily="18" charset="0"/>
                        </a:rPr>
                        <a:t> disabled members</a:t>
                      </a:r>
                      <a:endParaRPr lang="es-CO" sz="2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Garamond" panose="02020404030301010803" pitchFamily="18" charset="0"/>
                        </a:rPr>
                        <a:t>Household </a:t>
                      </a:r>
                      <a:r>
                        <a:rPr lang="en-GB" sz="1200" b="1" u="sng">
                          <a:effectLst/>
                          <a:latin typeface="Garamond" panose="02020404030301010803" pitchFamily="18" charset="0"/>
                        </a:rPr>
                        <a:t>without</a:t>
                      </a:r>
                      <a:r>
                        <a:rPr lang="en-GB" sz="1200" b="1">
                          <a:effectLst/>
                          <a:latin typeface="Garamond" panose="02020404030301010803" pitchFamily="18" charset="0"/>
                        </a:rPr>
                        <a:t> disabled members</a:t>
                      </a:r>
                      <a:endParaRPr lang="es-CO" sz="2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20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Garamond" panose="02020404030301010803" pitchFamily="18" charset="0"/>
                        </a:rPr>
                        <a:t>% households with disabled members</a:t>
                      </a:r>
                      <a:endParaRPr lang="es-CO" sz="2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Garamond" panose="02020404030301010803" pitchFamily="18" charset="0"/>
                        </a:rPr>
                        <a:t>Total Number of PHWD</a:t>
                      </a:r>
                      <a:endParaRPr lang="es-CO" sz="2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Garamond" panose="02020404030301010803" pitchFamily="18" charset="0"/>
                        </a:rPr>
                        <a:t>MPI</a:t>
                      </a:r>
                      <a:endParaRPr lang="es-CO" sz="2400" b="1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Garamond" panose="02020404030301010803" pitchFamily="18" charset="0"/>
                        </a:rPr>
                        <a:t>Incidence</a:t>
                      </a:r>
                      <a:endParaRPr lang="es-CO" sz="2400" b="1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Garamond" panose="02020404030301010803" pitchFamily="18" charset="0"/>
                        </a:rPr>
                        <a:t>H</a:t>
                      </a:r>
                      <a:endParaRPr lang="es-CO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Garamond" panose="02020404030301010803" pitchFamily="18" charset="0"/>
                        </a:rPr>
                        <a:t>Intensity</a:t>
                      </a:r>
                      <a:endParaRPr lang="es-CO" sz="2400" b="1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Garamond" panose="02020404030301010803" pitchFamily="18" charset="0"/>
                        </a:rPr>
                        <a:t>A</a:t>
                      </a:r>
                      <a:endParaRPr lang="es-CO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Garamond" panose="02020404030301010803" pitchFamily="18" charset="0"/>
                        </a:rPr>
                        <a:t>MPI</a:t>
                      </a:r>
                      <a:endParaRPr lang="es-CO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Garamond" panose="02020404030301010803" pitchFamily="18" charset="0"/>
                        </a:rPr>
                        <a:t>Incidence</a:t>
                      </a:r>
                      <a:endParaRPr lang="es-CO" sz="2400" b="1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Garamond" panose="02020404030301010803" pitchFamily="18" charset="0"/>
                        </a:rPr>
                        <a:t>H</a:t>
                      </a:r>
                      <a:endParaRPr lang="es-CO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Garamond" panose="02020404030301010803" pitchFamily="18" charset="0"/>
                        </a:rPr>
                        <a:t>Intensity</a:t>
                      </a:r>
                      <a:endParaRPr lang="es-CO" sz="2400" b="1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Garamond" panose="02020404030301010803" pitchFamily="18" charset="0"/>
                        </a:rPr>
                        <a:t>A</a:t>
                      </a:r>
                      <a:endParaRPr lang="es-CO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Cambodia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17.74%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2,631,242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0.138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31.3%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43.9%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0.148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33.4%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44.40%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2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0.23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0.007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0.005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0.004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Cameroon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26.22%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5,566,261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0.367**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62.2%**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59.0%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0.31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54.30%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57.1%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02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0.017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0.009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0.008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0.006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0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Chad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19.70%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2,504,947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0.565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89.1%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63.4%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0.549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86.6%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63.40%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02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0.009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0.004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0.005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0.054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0.006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0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Colombia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19.19%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9,001,155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0.026*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6.5%**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40.4%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0.21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5.1%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41.00%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02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0.004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0.09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0.11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0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Dominican Republic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15.57%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1,581,139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0.022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5.20%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42.3%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0.021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5.50%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38.8%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02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0.009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0.22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0.09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0.06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0.097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0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Ecuador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16.63%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2,564,262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0.019**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5.16%**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38.73%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3.14%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38.50%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02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0.004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0.005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0.003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0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Egypt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1.14%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976,534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0.091**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21.0%**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43.0%**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0.018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4.80%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37.90%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02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0.03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0.057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0.007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0.003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0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Gambia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16.06%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290,221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0.342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62.9%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55.1%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0.32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59.8%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54.30%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02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0.024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0.38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0.19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0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Mexico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25.54%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31,176,924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2.83%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38.1%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2.78%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39.2%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02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0.0007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0.07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0.0006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0.0016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0.07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0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Uganda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15.70%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5,557,897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0.397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76.5%*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52.0%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0.361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68.7%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52.6%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02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0.03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1.1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0.017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0.005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02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Yemen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18.98%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4,722,753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0.252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49.3%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51.1%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0.232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45.1%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51.40%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02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aramond" panose="02020404030301010803" pitchFamily="18" charset="0"/>
                        </a:rPr>
                        <a:t>0.009</a:t>
                      </a:r>
                      <a:endParaRPr lang="es-CO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0.016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0.006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0.007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aramond" panose="02020404030301010803" pitchFamily="18" charset="0"/>
                        </a:rPr>
                        <a:t>0.11</a:t>
                      </a:r>
                      <a:endParaRPr lang="es-CO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aramond" panose="02020404030301010803" pitchFamily="18" charset="0"/>
                        </a:rPr>
                        <a:t>0.006</a:t>
                      </a:r>
                      <a:endParaRPr lang="es-CO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 bwMode="auto">
          <a:xfrm>
            <a:off x="3059832" y="332656"/>
            <a:ext cx="2736304" cy="6028944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734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Default - 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_united_futur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Design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TS010338268</Template>
  <TotalTime>3592</TotalTime>
  <Words>1329</Words>
  <Application>Microsoft Office PowerPoint</Application>
  <PresentationFormat>Presentación en pantalla (4:3)</PresentationFormat>
  <Paragraphs>592</Paragraphs>
  <Slides>18</Slides>
  <Notes>3</Notes>
  <HiddenSlides>3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24</vt:i4>
      </vt:variant>
      <vt:variant>
        <vt:lpstr>Títulos de diapositiva</vt:lpstr>
      </vt:variant>
      <vt:variant>
        <vt:i4>18</vt:i4>
      </vt:variant>
    </vt:vector>
  </HeadingPairs>
  <TitlesOfParts>
    <vt:vector size="54" baseType="lpstr">
      <vt:lpstr>MS PGothic</vt:lpstr>
      <vt:lpstr>MS PGothic</vt:lpstr>
      <vt:lpstr>Arial</vt:lpstr>
      <vt:lpstr>Calibri</vt:lpstr>
      <vt:lpstr>Garamond</vt:lpstr>
      <vt:lpstr>Georgia</vt:lpstr>
      <vt:lpstr>Gill Sans</vt:lpstr>
      <vt:lpstr>Lucida Grande</vt:lpstr>
      <vt:lpstr>Times</vt:lpstr>
      <vt:lpstr>Times New Roman</vt:lpstr>
      <vt:lpstr>Verdana</vt:lpstr>
      <vt:lpstr>ヒラギノ角ゴ ProN W3</vt:lpstr>
      <vt:lpstr>1_Office Theme</vt:lpstr>
      <vt:lpstr>Office Theme</vt:lpstr>
      <vt:lpstr>2_Office Theme</vt:lpstr>
      <vt:lpstr>3_Office Theme</vt:lpstr>
      <vt:lpstr>4_Office Theme</vt:lpstr>
      <vt:lpstr>5_Office Theme</vt:lpstr>
      <vt:lpstr>26_Office Theme</vt:lpstr>
      <vt:lpstr>27_Office Theme</vt:lpstr>
      <vt:lpstr>a_united_future</vt:lpstr>
      <vt:lpstr>Blank Presentation</vt:lpstr>
      <vt:lpstr>2_Blank Presentation</vt:lpstr>
      <vt:lpstr>3_Blank Presentation</vt:lpstr>
      <vt:lpstr>6_Blank Presentation</vt:lpstr>
      <vt:lpstr>7_Blank Presentation</vt:lpstr>
      <vt:lpstr>Default Design</vt:lpstr>
      <vt:lpstr>9_Blank Presentation</vt:lpstr>
      <vt:lpstr>3_Default Design</vt:lpstr>
      <vt:lpstr>10_Blank Presentation</vt:lpstr>
      <vt:lpstr>4_Default Design</vt:lpstr>
      <vt:lpstr>15_Blank Presentation</vt:lpstr>
      <vt:lpstr>11_Default Design</vt:lpstr>
      <vt:lpstr>12_Default Design</vt:lpstr>
      <vt:lpstr>Default - Blank</vt:lpstr>
      <vt:lpstr>1_Default Design</vt:lpstr>
      <vt:lpstr>How poor are People with Disabilities around the Globe?   A Multidimensional Perspective</vt:lpstr>
      <vt:lpstr>Objective </vt:lpstr>
      <vt:lpstr>Methods </vt:lpstr>
      <vt:lpstr>Methods </vt:lpstr>
      <vt:lpstr>Methods </vt:lpstr>
      <vt:lpstr>Global MPI and Destitution Index</vt:lpstr>
      <vt:lpstr>Presentación de PowerPoint</vt:lpstr>
      <vt:lpstr>Results </vt:lpstr>
      <vt:lpstr>Presentación de PowerPoint</vt:lpstr>
      <vt:lpstr>Severity of MP</vt:lpstr>
      <vt:lpstr>Destitution </vt:lpstr>
      <vt:lpstr>Results</vt:lpstr>
      <vt:lpstr>Results</vt:lpstr>
      <vt:lpstr>Results</vt:lpstr>
      <vt:lpstr>Results</vt:lpstr>
      <vt:lpstr>Conclusions</vt:lpstr>
      <vt:lpstr>Conclusions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and Poverty in Chile and Colombia</dc:title>
  <dc:creator>Monica Pinilla</dc:creator>
  <cp:lastModifiedBy>Monica Viviana Pinilla Roncancio</cp:lastModifiedBy>
  <cp:revision>58</cp:revision>
  <dcterms:created xsi:type="dcterms:W3CDTF">2013-09-28T18:53:50Z</dcterms:created>
  <dcterms:modified xsi:type="dcterms:W3CDTF">2017-05-10T06:14:20Z</dcterms:modified>
</cp:coreProperties>
</file>